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11/21/2018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Four</a:t>
            </a:r>
            <a:endParaRPr lang="en-US" dirty="0"/>
          </a:p>
        </p:txBody>
      </p:sp>
      <p:sp>
        <p:nvSpPr>
          <p:cNvPr id="3" name="Content Placeholder 2"/>
          <p:cNvSpPr>
            <a:spLocks noGrp="1"/>
          </p:cNvSpPr>
          <p:nvPr>
            <p:ph idx="1"/>
          </p:nvPr>
        </p:nvSpPr>
        <p:spPr/>
        <p:txBody>
          <a:bodyPr/>
          <a:lstStyle/>
          <a:p>
            <a:pPr algn="ctr"/>
            <a:r>
              <a:rPr lang="en-US" dirty="0" smtClean="0"/>
              <a:t>Techniques of Assessment</a:t>
            </a:r>
            <a:endParaRPr lang="en-US" dirty="0"/>
          </a:p>
        </p:txBody>
      </p:sp>
    </p:spTree>
    <p:extLst>
      <p:ext uri="{BB962C8B-B14F-4D97-AF65-F5344CB8AC3E}">
        <p14:creationId xmlns:p14="http://schemas.microsoft.com/office/powerpoint/2010/main" val="32891704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Accordingly, an objective item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1. has a precisely defined problem that can be solved in a short time.</a:t>
            </a:r>
          </a:p>
          <a:p>
            <a:r>
              <a:rPr lang="en-US" dirty="0" smtClean="0"/>
              <a:t>2. has high reliability.</a:t>
            </a:r>
          </a:p>
          <a:p>
            <a:r>
              <a:rPr lang="en-US" dirty="0" smtClean="0"/>
              <a:t>3. has content validity.</a:t>
            </a:r>
          </a:p>
          <a:p>
            <a:r>
              <a:rPr lang="en-US" dirty="0" smtClean="0"/>
              <a:t>4. provides wide coverage of subject content. </a:t>
            </a:r>
          </a:p>
          <a:p>
            <a:r>
              <a:rPr lang="en-US" dirty="0" smtClean="0"/>
              <a:t>5. can be speedily and easily scored.</a:t>
            </a:r>
          </a:p>
          <a:p>
            <a:r>
              <a:rPr lang="en-US" dirty="0" smtClean="0"/>
              <a:t>6. has the advantage of being easy to examine statistically and is not influenced by the scorer’s prejudices.</a:t>
            </a:r>
            <a:endParaRPr lang="en-US" dirty="0"/>
          </a:p>
        </p:txBody>
      </p:sp>
    </p:spTree>
    <p:extLst>
      <p:ext uri="{BB962C8B-B14F-4D97-AF65-F5344CB8AC3E}">
        <p14:creationId xmlns:p14="http://schemas.microsoft.com/office/powerpoint/2010/main" val="23557560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 Methods</a:t>
            </a:r>
            <a:endParaRPr lang="en-US" dirty="0"/>
          </a:p>
        </p:txBody>
      </p:sp>
      <p:sp>
        <p:nvSpPr>
          <p:cNvPr id="3" name="Content Placeholder 2"/>
          <p:cNvSpPr>
            <a:spLocks noGrp="1"/>
          </p:cNvSpPr>
          <p:nvPr>
            <p:ph idx="1"/>
          </p:nvPr>
        </p:nvSpPr>
        <p:spPr/>
        <p:txBody>
          <a:bodyPr/>
          <a:lstStyle/>
          <a:p>
            <a:r>
              <a:rPr lang="en-US" dirty="0" smtClean="0"/>
              <a:t>The process of choosing the appropriate technique is governed by a number of considerations which include:</a:t>
            </a:r>
          </a:p>
          <a:p>
            <a:r>
              <a:rPr lang="en-US" dirty="0" smtClean="0"/>
              <a:t>a. Subject matter    b. Purpose    c. Age    </a:t>
            </a:r>
          </a:p>
          <a:p>
            <a:r>
              <a:rPr lang="en-US" dirty="0" smtClean="0"/>
              <a:t>d. Ability    e. Time   </a:t>
            </a:r>
          </a:p>
          <a:p>
            <a:r>
              <a:rPr lang="en-US" dirty="0" smtClean="0"/>
              <a:t>Each technique has advantages and disadvantages.        </a:t>
            </a:r>
            <a:endParaRPr lang="en-US" dirty="0"/>
          </a:p>
        </p:txBody>
      </p:sp>
    </p:spTree>
    <p:extLst>
      <p:ext uri="{BB962C8B-B14F-4D97-AF65-F5344CB8AC3E}">
        <p14:creationId xmlns:p14="http://schemas.microsoft.com/office/powerpoint/2010/main" val="11193565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three major types of </a:t>
            </a:r>
            <a:r>
              <a:rPr lang="en-US" dirty="0" smtClean="0"/>
              <a:t>techniques are:</a:t>
            </a:r>
            <a:endParaRPr lang="en-US" dirty="0"/>
          </a:p>
        </p:txBody>
      </p:sp>
      <p:sp>
        <p:nvSpPr>
          <p:cNvPr id="3" name="Content Placeholder 2"/>
          <p:cNvSpPr>
            <a:spLocks noGrp="1"/>
          </p:cNvSpPr>
          <p:nvPr>
            <p:ph idx="1"/>
          </p:nvPr>
        </p:nvSpPr>
        <p:spPr/>
        <p:txBody>
          <a:bodyPr/>
          <a:lstStyle/>
          <a:p>
            <a:r>
              <a:rPr lang="en-US" dirty="0" smtClean="0"/>
              <a:t>1. Written assessment</a:t>
            </a:r>
          </a:p>
          <a:p>
            <a:r>
              <a:rPr lang="en-US" dirty="0" smtClean="0"/>
              <a:t>2. Oral assessment</a:t>
            </a:r>
          </a:p>
          <a:p>
            <a:r>
              <a:rPr lang="en-US" dirty="0" smtClean="0"/>
              <a:t>3. Aural assessment</a:t>
            </a:r>
            <a:endParaRPr lang="en-US" dirty="0"/>
          </a:p>
        </p:txBody>
      </p:sp>
    </p:spTree>
    <p:extLst>
      <p:ext uri="{BB962C8B-B14F-4D97-AF65-F5344CB8AC3E}">
        <p14:creationId xmlns:p14="http://schemas.microsoft.com/office/powerpoint/2010/main" val="5755309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Written Assessment:</a:t>
            </a:r>
            <a:endParaRPr lang="en-US" dirty="0"/>
          </a:p>
        </p:txBody>
      </p:sp>
      <p:sp>
        <p:nvSpPr>
          <p:cNvPr id="3" name="Content Placeholder 2"/>
          <p:cNvSpPr>
            <a:spLocks noGrp="1"/>
          </p:cNvSpPr>
          <p:nvPr>
            <p:ph idx="1"/>
          </p:nvPr>
        </p:nvSpPr>
        <p:spPr/>
        <p:txBody>
          <a:bodyPr/>
          <a:lstStyle/>
          <a:p>
            <a:r>
              <a:rPr lang="en-US" dirty="0" smtClean="0"/>
              <a:t>When describing written assessment we tend to use a wide range of terms which run from ‘open’ to ‘closed’. Open-ended questions or free-response ones require more writing “ i.e. production” than reading, and they are likely to be easier to set than to mark and to provide limited coverage.</a:t>
            </a:r>
            <a:endParaRPr lang="en-US" dirty="0"/>
          </a:p>
        </p:txBody>
      </p:sp>
    </p:spTree>
    <p:extLst>
      <p:ext uri="{BB962C8B-B14F-4D97-AF65-F5344CB8AC3E}">
        <p14:creationId xmlns:p14="http://schemas.microsoft.com/office/powerpoint/2010/main" val="23447474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Written Assessment (cont.)</a:t>
            </a:r>
            <a:endParaRPr lang="en-US" dirty="0"/>
          </a:p>
        </p:txBody>
      </p:sp>
      <p:sp>
        <p:nvSpPr>
          <p:cNvPr id="3" name="Content Placeholder 2"/>
          <p:cNvSpPr>
            <a:spLocks noGrp="1"/>
          </p:cNvSpPr>
          <p:nvPr>
            <p:ph idx="1"/>
          </p:nvPr>
        </p:nvSpPr>
        <p:spPr/>
        <p:txBody>
          <a:bodyPr/>
          <a:lstStyle/>
          <a:p>
            <a:r>
              <a:rPr lang="en-US" dirty="0" smtClean="0"/>
              <a:t>Questions at the closed end represent the opposite characteristics. The students select from the given material  and have more reading to do “ i.e. recognition” than writing. These questions are easier to mark than set and permit a wide coverage. The same system of classification can be applied to oral questions, except that listening replaces reading and speaking replaces writing.</a:t>
            </a:r>
            <a:endParaRPr lang="en-US" dirty="0"/>
          </a:p>
        </p:txBody>
      </p:sp>
    </p:spTree>
    <p:extLst>
      <p:ext uri="{BB962C8B-B14F-4D97-AF65-F5344CB8AC3E}">
        <p14:creationId xmlns:p14="http://schemas.microsoft.com/office/powerpoint/2010/main" val="26334738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Spectrum of written assessment techniques:</a:t>
            </a:r>
            <a:endParaRPr lang="en-US" dirty="0"/>
          </a:p>
        </p:txBody>
      </p:sp>
      <p:sp>
        <p:nvSpPr>
          <p:cNvPr id="3" name="Content Placeholder 2"/>
          <p:cNvSpPr>
            <a:spLocks noGrp="1"/>
          </p:cNvSpPr>
          <p:nvPr>
            <p:ph idx="1"/>
          </p:nvPr>
        </p:nvSpPr>
        <p:spPr/>
        <p:txBody>
          <a:bodyPr/>
          <a:lstStyle/>
          <a:p>
            <a:r>
              <a:rPr lang="en-US" dirty="0" smtClean="0"/>
              <a:t>1. Objective items: they include MC, T/F, Matching, Rearranging, Supplying and Labelling.</a:t>
            </a:r>
          </a:p>
          <a:p>
            <a:r>
              <a:rPr lang="en-US" dirty="0" smtClean="0"/>
              <a:t>2. Semi-Objective items: they include Transformation, Completion, Cloze test and Short-answer questions.</a:t>
            </a:r>
          </a:p>
          <a:p>
            <a:r>
              <a:rPr lang="en-US" dirty="0" smtClean="0"/>
              <a:t>3. Subjective items: </a:t>
            </a:r>
            <a:r>
              <a:rPr lang="en-US" smtClean="0"/>
              <a:t>they include Composition</a:t>
            </a:r>
            <a:r>
              <a:rPr lang="en-US" dirty="0" smtClean="0"/>
              <a:t>, Essay and Precis.</a:t>
            </a:r>
            <a:endParaRPr lang="en-US" dirty="0"/>
          </a:p>
        </p:txBody>
      </p:sp>
    </p:spTree>
    <p:extLst>
      <p:ext uri="{BB962C8B-B14F-4D97-AF65-F5344CB8AC3E}">
        <p14:creationId xmlns:p14="http://schemas.microsoft.com/office/powerpoint/2010/main" val="17613340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Objective-Items Characterization:</a:t>
            </a:r>
            <a:endParaRPr lang="en-US" dirty="0"/>
          </a:p>
        </p:txBody>
      </p:sp>
      <p:sp>
        <p:nvSpPr>
          <p:cNvPr id="3" name="Content Placeholder 2"/>
          <p:cNvSpPr>
            <a:spLocks noGrp="1"/>
          </p:cNvSpPr>
          <p:nvPr>
            <p:ph idx="1"/>
          </p:nvPr>
        </p:nvSpPr>
        <p:spPr/>
        <p:txBody>
          <a:bodyPr/>
          <a:lstStyle/>
          <a:p>
            <a:r>
              <a:rPr lang="en-US" dirty="0" smtClean="0"/>
              <a:t>An objective item is one which has one predetermined correct answer. The only thing that is objective about an objective item is its marking; everything else about it involves the taking of subjective judgement.</a:t>
            </a:r>
            <a:endParaRPr lang="en-US" dirty="0"/>
          </a:p>
        </p:txBody>
      </p:sp>
    </p:spTree>
    <p:extLst>
      <p:ext uri="{BB962C8B-B14F-4D97-AF65-F5344CB8AC3E}">
        <p14:creationId xmlns:p14="http://schemas.microsoft.com/office/powerpoint/2010/main" val="35971863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Semi-Objective Items Characterization:</a:t>
            </a:r>
            <a:endParaRPr lang="en-US" dirty="0"/>
          </a:p>
        </p:txBody>
      </p:sp>
      <p:sp>
        <p:nvSpPr>
          <p:cNvPr id="3" name="Content Placeholder 2"/>
          <p:cNvSpPr>
            <a:spLocks noGrp="1"/>
          </p:cNvSpPr>
          <p:nvPr>
            <p:ph idx="1"/>
          </p:nvPr>
        </p:nvSpPr>
        <p:spPr/>
        <p:txBody>
          <a:bodyPr/>
          <a:lstStyle/>
          <a:p>
            <a:r>
              <a:rPr lang="en-US" dirty="0" smtClean="0"/>
              <a:t>Such items are designed to elicit answers which may be marked more or less objectively. These items are fundamentally short questions that require more than just recognition. They are considered the most promising forms for measuring understanding, reasoning, creative thinking and problem solving. </a:t>
            </a:r>
            <a:endParaRPr lang="en-US" dirty="0"/>
          </a:p>
        </p:txBody>
      </p:sp>
    </p:spTree>
    <p:extLst>
      <p:ext uri="{BB962C8B-B14F-4D97-AF65-F5344CB8AC3E}">
        <p14:creationId xmlns:p14="http://schemas.microsoft.com/office/powerpoint/2010/main" val="36180178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Subjective-Items Characterization:</a:t>
            </a:r>
            <a:endParaRPr lang="en-US" dirty="0"/>
          </a:p>
        </p:txBody>
      </p:sp>
      <p:sp>
        <p:nvSpPr>
          <p:cNvPr id="3" name="Content Placeholder 2"/>
          <p:cNvSpPr>
            <a:spLocks noGrp="1"/>
          </p:cNvSpPr>
          <p:nvPr>
            <p:ph idx="1"/>
          </p:nvPr>
        </p:nvSpPr>
        <p:spPr/>
        <p:txBody>
          <a:bodyPr/>
          <a:lstStyle/>
          <a:p>
            <a:r>
              <a:rPr lang="en-US" dirty="0" smtClean="0"/>
              <a:t>These items allow students to decide what to include and what to exclude in their answers. There is normally no precise limits to the questions themselves as to the length or style of answer. Scoring these items is subjective, since it is affected by the judgement of the examiner.</a:t>
            </a:r>
            <a:endParaRPr lang="en-US" dirty="0"/>
          </a:p>
        </p:txBody>
      </p:sp>
    </p:spTree>
    <p:extLst>
      <p:ext uri="{BB962C8B-B14F-4D97-AF65-F5344CB8AC3E}">
        <p14:creationId xmlns:p14="http://schemas.microsoft.com/office/powerpoint/2010/main" val="27384143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TotalTime>
  <Words>474</Words>
  <Application>Microsoft Office PowerPoint</Application>
  <PresentationFormat>On-screen Show (4:3)</PresentationFormat>
  <Paragraphs>32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Chapter Four</vt:lpstr>
      <vt:lpstr>Assessment Methods</vt:lpstr>
      <vt:lpstr>The three major types of techniques are:</vt:lpstr>
      <vt:lpstr>Written Assessment:</vt:lpstr>
      <vt:lpstr>Written Assessment (cont.)</vt:lpstr>
      <vt:lpstr>Spectrum of written assessment techniques:</vt:lpstr>
      <vt:lpstr>Objective-Items Characterization:</vt:lpstr>
      <vt:lpstr>Semi-Objective Items Characterization:</vt:lpstr>
      <vt:lpstr>Subjective-Items Characterization:</vt:lpstr>
      <vt:lpstr>Accordingly, an objective item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Four</dc:title>
  <dc:creator>Balqis</dc:creator>
  <cp:lastModifiedBy>Balqis</cp:lastModifiedBy>
  <cp:revision>9</cp:revision>
  <dcterms:created xsi:type="dcterms:W3CDTF">2006-08-16T00:00:00Z</dcterms:created>
  <dcterms:modified xsi:type="dcterms:W3CDTF">2018-11-21T20:35:36Z</dcterms:modified>
</cp:coreProperties>
</file>